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73" r:id="rId9"/>
    <p:sldId id="267" r:id="rId10"/>
    <p:sldId id="274" r:id="rId11"/>
    <p:sldId id="272" r:id="rId12"/>
    <p:sldId id="261" r:id="rId13"/>
    <p:sldId id="271" r:id="rId14"/>
    <p:sldId id="265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685800"/>
            <a:ext cx="2819399" cy="1371600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بسمه تعالی  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362200"/>
            <a:ext cx="3309803" cy="3657600"/>
          </a:xfrm>
        </p:spPr>
        <p:txBody>
          <a:bodyPr>
            <a:normAutofit/>
          </a:bodyPr>
          <a:lstStyle/>
          <a:p>
            <a:pPr algn="ctr"/>
            <a:endParaRPr lang="fa-IR" dirty="0">
              <a:latin typeface="Mitra"/>
              <a:cs typeface="B Nazanin" panose="00000400000000000000" pitchFamily="2" charset="-78"/>
            </a:endParaRPr>
          </a:p>
          <a:p>
            <a:pPr algn="ctr"/>
            <a:endParaRPr lang="en-US" dirty="0">
              <a:latin typeface="Mitra"/>
              <a:cs typeface="B Nazanin" panose="00000400000000000000" pitchFamily="2" charset="-78"/>
            </a:endParaRPr>
          </a:p>
          <a:p>
            <a:pPr algn="ctr"/>
            <a:r>
              <a:rPr lang="fa-IR" dirty="0">
                <a:latin typeface="Mitra"/>
                <a:cs typeface="B Nazanin" panose="00000400000000000000" pitchFamily="2" charset="-78"/>
              </a:rPr>
              <a:t>اطلاعات شرکت:</a:t>
            </a:r>
          </a:p>
          <a:p>
            <a:pPr algn="ctr"/>
            <a:r>
              <a:rPr lang="fa-IR" sz="2800" dirty="0" smtClean="0">
                <a:latin typeface="Mitra"/>
                <a:cs typeface="B Titr" panose="00000700000000000000" pitchFamily="2" charset="-78"/>
              </a:rPr>
              <a:t>اصلاح نژاد گوسفند و بز گهر دورود</a:t>
            </a:r>
            <a:endParaRPr lang="fa-IR" sz="2800" dirty="0">
              <a:latin typeface="Mitr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0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2" t="24978" r="29432" b="42443"/>
          <a:stretch/>
        </p:blipFill>
        <p:spPr>
          <a:xfrm>
            <a:off x="457200" y="304800"/>
            <a:ext cx="54864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797" t="28125" r="32650" b="35416"/>
          <a:stretch/>
        </p:blipFill>
        <p:spPr>
          <a:xfrm>
            <a:off x="5334000" y="1790054"/>
            <a:ext cx="3276600" cy="194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844" t="54166" r="33016" b="22917"/>
          <a:stretch/>
        </p:blipFill>
        <p:spPr>
          <a:xfrm>
            <a:off x="457200" y="3733800"/>
            <a:ext cx="7010400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ECCD-E0A8-4F64-8E28-89930BE6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Titr" panose="00000700000000000000" pitchFamily="2" charset="-78"/>
              </a:rPr>
              <a:t>ظرفیت سالانه تولید برای هر محصول با توجه به ظرفیت اسمی و عملی تجهیزات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209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ظرفیت اسمی 500 رأس</a:t>
            </a:r>
          </a:p>
          <a:p>
            <a:r>
              <a:rPr lang="fa-IR" sz="3200" dirty="0" smtClean="0"/>
              <a:t>ظرفیت عملی  500 رأس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3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1143000"/>
          </a:xfrm>
        </p:spPr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پروژه‌های انجام شده و جاری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0317" cy="4800600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پیشرفت 70 درصدی برای رسیدن به محصول نهایی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شروع پروژه تولید و اصلاح بز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6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AABA-6381-48C9-9B67-37E10E43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024744" cy="1143000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بازار هدف محصول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E110-77BA-4E7D-9B45-10F1162C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5000"/>
            <a:ext cx="7067773" cy="4620658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بازار هدف محصول ( از نظرجغرافیایی، سن، جنس،قشر خاصی از جامعه و</a:t>
            </a:r>
            <a:r>
              <a:rPr lang="fa-IR" dirty="0" smtClean="0">
                <a:cs typeface="B Nazanin" panose="00000400000000000000" pitchFamily="2" charset="-78"/>
              </a:rPr>
              <a:t>....): دامدارن پرورش دهنده و مراکز تحقیقاتی سراسر کشور، کشورهای خاور میانه 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ظرفیت تولید :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بهای تمام شده محصول</a:t>
            </a:r>
            <a:r>
              <a:rPr lang="fa-IR" dirty="0" smtClean="0">
                <a:cs typeface="B Nazanin" panose="00000400000000000000" pitchFamily="2" charset="-78"/>
              </a:rPr>
              <a:t>: 100 میلیون ریال تمام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محصولات جایگزین (درصورت وجود</a:t>
            </a:r>
            <a:r>
              <a:rPr lang="fa-IR" dirty="0" smtClean="0">
                <a:cs typeface="B Nazanin" panose="00000400000000000000" pitchFamily="2" charset="-78"/>
              </a:rPr>
              <a:t>): گوسفندان اصلاح نشده نژاد بختیاری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رقبای اصلی در </a:t>
            </a:r>
            <a:r>
              <a:rPr lang="fa-IR" dirty="0" smtClean="0">
                <a:cs typeface="B Nazanin" panose="00000400000000000000" pitchFamily="2" charset="-78"/>
              </a:rPr>
              <a:t>بازار: ندارد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مزیت های رقابتی( در قالب یک جدول مقایسه ای)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9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024744" cy="1143000"/>
          </a:xfrm>
        </p:spPr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هزینه های تخمینی طرح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سرمایه در گردش: </a:t>
            </a:r>
            <a:r>
              <a:rPr lang="fa-IR" dirty="0" smtClean="0">
                <a:cs typeface="B Nazanin" panose="00000400000000000000" pitchFamily="2" charset="-78"/>
              </a:rPr>
              <a:t>10 میلیارد ریال</a:t>
            </a:r>
            <a:endParaRPr lang="fa-IR" dirty="0">
              <a:cs typeface="B Nazanin" panose="00000400000000000000" pitchFamily="2" charset="-78"/>
            </a:endParaRPr>
          </a:p>
          <a:p>
            <a:pPr marL="6858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marL="6858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6858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سرمایه ثابت: </a:t>
            </a:r>
            <a:r>
              <a:rPr lang="fa-IR" dirty="0" smtClean="0">
                <a:cs typeface="B Nazanin" panose="00000400000000000000" pitchFamily="2" charset="-78"/>
              </a:rPr>
              <a:t>30 میلیارد ریال</a:t>
            </a:r>
            <a:endParaRPr lang="fa-IR" dirty="0">
              <a:cs typeface="B Nazanin" panose="00000400000000000000" pitchFamily="2" charset="-78"/>
            </a:endParaRPr>
          </a:p>
          <a:p>
            <a:pPr marL="6858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03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1143000"/>
          </a:xfrm>
        </p:spPr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برنامه اجرایی، زمان بندی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 طرح از سال 92 شروع شده و پیش بینی می شود در سال 1405 به اتمام برسد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8645" y="838201"/>
            <a:ext cx="6637468" cy="2362199"/>
          </a:xfrm>
        </p:spPr>
        <p:txBody>
          <a:bodyPr>
            <a:noAutofit/>
          </a:bodyPr>
          <a:lstStyle/>
          <a:p>
            <a:pPr algn="just" rtl="1"/>
            <a:r>
              <a:rPr lang="fa-IR" sz="3200" dirty="0"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مبلغ و نوع تسهیلات جمع بندی شده در جلسه پذیرش بعنوان پیشنهاد اولیه به شرکت های دانش بنیان عرضه می گردد و به معنی تصویب تلقی نمی گردد.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58645" y="3657600"/>
            <a:ext cx="6637467" cy="2438400"/>
          </a:xfrm>
        </p:spPr>
        <p:txBody>
          <a:bodyPr>
            <a:noAutofit/>
          </a:bodyPr>
          <a:lstStyle/>
          <a:p>
            <a:pPr algn="just" rtl="1"/>
            <a:r>
              <a:rPr lang="fa-IR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B Nazanin" panose="00000400000000000000" pitchFamily="2" charset="-78"/>
              </a:rPr>
              <a:t>تعیین دقیق نوع خدمت, تضامین و مبلغ تسهیلات در مرحله ارزیابی کارشناسی طرح و در معاونت مربوطه تعیین می گردد.</a:t>
            </a:r>
            <a:endParaRPr lang="en-US" sz="3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274" y="228600"/>
            <a:ext cx="7024744" cy="1143000"/>
          </a:xfrm>
        </p:spPr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معرفی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algn="r" rtl="1"/>
            <a:r>
              <a:rPr lang="ar-SA" sz="2000" dirty="0">
                <a:cs typeface="B Nazanin" panose="00000400000000000000" pitchFamily="2" charset="-78"/>
              </a:rPr>
              <a:t>معرفی شرکت</a:t>
            </a:r>
            <a:r>
              <a:rPr lang="ar-SA" sz="2000" dirty="0" smtClean="0">
                <a:cs typeface="B Nazanin" panose="00000400000000000000" pitchFamily="2" charset="-78"/>
              </a:rPr>
              <a:t>:</a:t>
            </a:r>
            <a:r>
              <a:rPr lang="fa-IR" sz="2000" dirty="0" smtClean="0">
                <a:cs typeface="B Nazanin" panose="00000400000000000000" pitchFamily="2" charset="-78"/>
              </a:rPr>
              <a:t> اصلاح نژاد گوسفند و بز گهر دورود</a:t>
            </a:r>
            <a:endParaRPr lang="ar-SA" sz="2000" dirty="0">
              <a:cs typeface="B Nazanin" panose="00000400000000000000" pitchFamily="2" charset="-78"/>
            </a:endParaRPr>
          </a:p>
          <a:p>
            <a:pPr algn="r" rtl="1"/>
            <a:r>
              <a:rPr lang="ar-SA" sz="2000" dirty="0">
                <a:cs typeface="B Nazanin" panose="00000400000000000000" pitchFamily="2" charset="-78"/>
              </a:rPr>
              <a:t>حوزه تخصصی</a:t>
            </a:r>
            <a:r>
              <a:rPr lang="ar-SA" sz="2000" dirty="0" smtClean="0">
                <a:cs typeface="B Nazanin" panose="00000400000000000000" pitchFamily="2" charset="-78"/>
              </a:rPr>
              <a:t>:</a:t>
            </a:r>
            <a:r>
              <a:rPr lang="fa-IR" sz="2000" dirty="0" smtClean="0">
                <a:cs typeface="B Nazanin" panose="00000400000000000000" pitchFamily="2" charset="-78"/>
              </a:rPr>
              <a:t> ژنتیک حیوانی</a:t>
            </a:r>
            <a:endParaRPr lang="ar-SA" sz="2000" dirty="0">
              <a:cs typeface="B Nazanin" panose="00000400000000000000" pitchFamily="2" charset="-78"/>
            </a:endParaRPr>
          </a:p>
          <a:p>
            <a:pPr algn="r" rtl="1"/>
            <a:r>
              <a:rPr lang="ar-SA" sz="2000" dirty="0">
                <a:cs typeface="B Nazanin" panose="00000400000000000000" pitchFamily="2" charset="-78"/>
              </a:rPr>
              <a:t> خط مشی: </a:t>
            </a:r>
            <a:r>
              <a:rPr lang="fa-IR" sz="2000" dirty="0" smtClean="0">
                <a:cs typeface="B Nazanin" panose="00000400000000000000" pitchFamily="2" charset="-78"/>
              </a:rPr>
              <a:t>فعالیت اصلاح نژاد در حوزه دام سبک کشور با تأکید بر دامهای بومی</a:t>
            </a:r>
          </a:p>
          <a:p>
            <a:pPr algn="r" rtl="1"/>
            <a:r>
              <a:rPr lang="ar-SA" sz="2000" dirty="0" smtClean="0">
                <a:cs typeface="B Nazanin" panose="00000400000000000000" pitchFamily="2" charset="-78"/>
              </a:rPr>
              <a:t>اهداف:</a:t>
            </a:r>
            <a:r>
              <a:rPr lang="fa-IR" sz="2000" dirty="0">
                <a:cs typeface="B Nazanin" panose="00000400000000000000" pitchFamily="2" charset="-78"/>
              </a:rPr>
              <a:t> تولید یک لاین گوسفند سنگین وزن با حداقل چربی و حداکثر افزایش وزن روزانه</a:t>
            </a:r>
            <a:endParaRPr lang="ar-SA" sz="2000" dirty="0">
              <a:cs typeface="B Nazanin" panose="00000400000000000000" pitchFamily="2" charset="-78"/>
            </a:endParaRPr>
          </a:p>
          <a:p>
            <a:pPr algn="r" rtl="1"/>
            <a:endParaRPr lang="ar-SA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ar-SA" sz="2000" dirty="0" smtClean="0">
                <a:cs typeface="B Nazanin" panose="00000400000000000000" pitchFamily="2" charset="-78"/>
              </a:rPr>
              <a:t>سوابق </a:t>
            </a:r>
            <a:r>
              <a:rPr lang="ar-SA" sz="2000" dirty="0">
                <a:cs typeface="B Nazanin" panose="00000400000000000000" pitchFamily="2" charset="-78"/>
              </a:rPr>
              <a:t>قبلی مدیران پروژه</a:t>
            </a:r>
            <a:r>
              <a:rPr lang="ar-SA" sz="2000" dirty="0" smtClean="0">
                <a:cs typeface="B Nazanin" panose="00000400000000000000" pitchFamily="2" charset="-78"/>
              </a:rPr>
              <a:t>:</a:t>
            </a:r>
            <a:r>
              <a:rPr lang="fa-IR" sz="2000" dirty="0" smtClean="0">
                <a:cs typeface="B Nazanin" panose="00000400000000000000" pitchFamily="2" charset="-78"/>
              </a:rPr>
              <a:t> عضو هیئت علمی دانشگاه با تخصص ژنتیک حیوانی، تولید کننده و پرورش دهنده نمونه استان لرستان</a:t>
            </a:r>
            <a:endParaRPr lang="ar-SA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28600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cs typeface="B Titr" panose="00000700000000000000" pitchFamily="2" charset="-78"/>
              </a:rPr>
              <a:t>اطلاعات اولیه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7338508" cy="4953000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تاریخ و شماره ثبت شرکت </a:t>
            </a:r>
            <a:r>
              <a:rPr lang="en-US" sz="2000" dirty="0">
                <a:cs typeface="B Nazanin" panose="00000400000000000000" pitchFamily="2" charset="-78"/>
              </a:rPr>
              <a:t>: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92/11/02 تاریخ ثبت و 2321 شماره ثبت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تاریخ انقضاء دانش بنیان: </a:t>
            </a:r>
            <a:r>
              <a:rPr lang="fa-IR" sz="2000" dirty="0" smtClean="0">
                <a:cs typeface="B Nazanin" panose="00000400000000000000" pitchFamily="2" charset="-78"/>
              </a:rPr>
              <a:t>96/08/17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نوع شرکت </a:t>
            </a:r>
            <a:r>
              <a:rPr lang="en-US" sz="2000" dirty="0">
                <a:cs typeface="B Nazanin" panose="00000400000000000000" pitchFamily="2" charset="-78"/>
              </a:rPr>
              <a:t>: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تولیدی نوع 2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سرمایه ثبتی فعلی</a:t>
            </a:r>
            <a:r>
              <a:rPr lang="en-US" sz="2000" dirty="0" smtClean="0">
                <a:cs typeface="B Nazanin" panose="00000400000000000000" pitchFamily="2" charset="-78"/>
              </a:rPr>
              <a:t>: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20 میلیارد ریال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تسهیلات دریافتی: </a:t>
            </a:r>
            <a:r>
              <a:rPr lang="fa-IR" sz="2000" dirty="0" smtClean="0">
                <a:cs typeface="B Nazanin" panose="00000400000000000000" pitchFamily="2" charset="-78"/>
              </a:rPr>
              <a:t>صفر ریال 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میزان مانده بدهی شرکت: </a:t>
            </a:r>
            <a:r>
              <a:rPr lang="fa-IR" sz="2000" dirty="0" smtClean="0">
                <a:cs typeface="B Nazanin" panose="00000400000000000000" pitchFamily="2" charset="-78"/>
              </a:rPr>
              <a:t>صفر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ارزش ماشین آلات و تجهیزات موجود(حسابرسی شده): -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فروش رسمی در سال به تفکیک 98و97و96 : </a:t>
            </a:r>
            <a:r>
              <a:rPr lang="fa-IR" sz="2000" dirty="0" smtClean="0">
                <a:cs typeface="B Nazanin" panose="00000400000000000000" pitchFamily="2" charset="-78"/>
              </a:rPr>
              <a:t>به ترتیب 3، 2 و 1 میلیارد ریال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فروش رسمی در سال 99: -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سود در سال به تفکیک 98و97و96: </a:t>
            </a:r>
            <a:r>
              <a:rPr lang="fa-IR" sz="2000" dirty="0" smtClean="0">
                <a:cs typeface="B Nazanin" panose="00000400000000000000" pitchFamily="2" charset="-78"/>
              </a:rPr>
              <a:t>صفر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سود در سال 99: </a:t>
            </a:r>
            <a:r>
              <a:rPr lang="fa-IR" sz="2000" dirty="0" smtClean="0">
                <a:cs typeface="B Nazanin" panose="00000400000000000000" pitchFamily="2" charset="-78"/>
              </a:rPr>
              <a:t>صفر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تضامین و وثائق قابل ارائه</a:t>
            </a:r>
            <a:r>
              <a:rPr lang="fa-IR" sz="2000" dirty="0" smtClean="0">
                <a:cs typeface="B Nazanin" panose="00000400000000000000" pitchFamily="2" charset="-78"/>
              </a:rPr>
              <a:t>: چک و ملک و گواهی کسر از حقوق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نوع تسهیلات درخواستی: </a:t>
            </a:r>
            <a:r>
              <a:rPr lang="fa-IR" sz="2000" dirty="0" smtClean="0">
                <a:cs typeface="B Nazanin" panose="00000400000000000000" pitchFamily="2" charset="-78"/>
              </a:rPr>
              <a:t>سرمایه در گردش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مبلغ تسهیلات درخواستی: </a:t>
            </a:r>
            <a:r>
              <a:rPr lang="fa-IR" sz="2000" dirty="0" smtClean="0">
                <a:cs typeface="B Nazanin" panose="00000400000000000000" pitchFamily="2" charset="-78"/>
              </a:rPr>
              <a:t>5 میلیارد ریال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مشخصات ملکی: </a:t>
            </a:r>
            <a:r>
              <a:rPr lang="fa-IR" sz="2000" dirty="0" smtClean="0">
                <a:cs typeface="B Nazanin" panose="00000400000000000000" pitchFamily="2" charset="-78"/>
              </a:rPr>
              <a:t>منزل مسکونی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تعداد و ترکیب پرسنل (بیمه شده/ بیمه نشده) </a:t>
            </a:r>
            <a:r>
              <a:rPr lang="fa-IR" sz="2000" dirty="0" smtClean="0">
                <a:cs typeface="B Nazanin" panose="00000400000000000000" pitchFamily="2" charset="-78"/>
              </a:rPr>
              <a:t>: 3 نفر بیمه 3 نفر بیمه نشده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فایل صورتهای مالی حسابرسی شده در صورت وجود: -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35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081" y="381000"/>
            <a:ext cx="7024744" cy="1143000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اعضاء شرکت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معرفی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6971" y="1752600"/>
            <a:ext cx="47225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chemeClr val="tx2"/>
                </a:solidFill>
                <a:cs typeface="B Nazanin" panose="00000400000000000000" pitchFamily="2" charset="-78"/>
              </a:rPr>
              <a:t>هیئت مدیره و مسئولیت ها</a:t>
            </a:r>
            <a:r>
              <a:rPr lang="fa-IR" sz="2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: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فرزانه خالداری مدیرعامل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پرستو یاراحمدی رئیس هیئت مدیره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مهوش کلفری نائب رئیس</a:t>
            </a: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495800"/>
            <a:ext cx="472256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chemeClr val="tx2"/>
                </a:solidFill>
                <a:cs typeface="B Nazanin" panose="00000400000000000000" pitchFamily="2" charset="-78"/>
              </a:rPr>
              <a:t>سهامداران و درصد سهام</a:t>
            </a:r>
            <a:r>
              <a:rPr lang="fa-IR" sz="2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: 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فرزانه </a:t>
            </a:r>
            <a:r>
              <a:rPr lang="fa-IR" sz="2000" dirty="0">
                <a:cs typeface="B Nazanin" pitchFamily="2" charset="-78"/>
              </a:rPr>
              <a:t>خالداری </a:t>
            </a:r>
            <a:r>
              <a:rPr lang="fa-IR" sz="2000" dirty="0" smtClean="0">
                <a:cs typeface="B Nazanin" pitchFamily="2" charset="-78"/>
              </a:rPr>
              <a:t>5 درصد</a:t>
            </a:r>
            <a:endParaRPr lang="fa-IR" sz="2000" dirty="0">
              <a:cs typeface="B Nazanin" pitchFamily="2" charset="-78"/>
            </a:endParaRPr>
          </a:p>
          <a:p>
            <a:pPr algn="r" rtl="1"/>
            <a:r>
              <a:rPr lang="fa-IR" sz="2000" dirty="0">
                <a:cs typeface="B Nazanin" pitchFamily="2" charset="-78"/>
              </a:rPr>
              <a:t>پرستو یاراحمدی </a:t>
            </a:r>
            <a:r>
              <a:rPr lang="fa-IR" sz="2000" dirty="0" smtClean="0">
                <a:cs typeface="B Nazanin" pitchFamily="2" charset="-78"/>
              </a:rPr>
              <a:t>47/5</a:t>
            </a:r>
            <a:endParaRPr lang="fa-IR" sz="2000" dirty="0">
              <a:cs typeface="B Nazanin" pitchFamily="2" charset="-78"/>
            </a:endParaRPr>
          </a:p>
          <a:p>
            <a:pPr algn="r" rtl="1"/>
            <a:r>
              <a:rPr lang="fa-IR" sz="2000" dirty="0">
                <a:cs typeface="B Nazanin" pitchFamily="2" charset="-78"/>
              </a:rPr>
              <a:t>مهوش کلفری نائب </a:t>
            </a:r>
            <a:r>
              <a:rPr lang="fa-IR" sz="2000" dirty="0" smtClean="0">
                <a:cs typeface="B Nazanin" pitchFamily="2" charset="-78"/>
              </a:rPr>
              <a:t>رئیس 47/5</a:t>
            </a:r>
            <a:endParaRPr lang="fa-IR" sz="2000" dirty="0">
              <a:cs typeface="B Nazanin" pitchFamily="2" charset="-78"/>
            </a:endParaRPr>
          </a:p>
          <a:p>
            <a:pPr algn="r"/>
            <a:endParaRPr lang="fa-IR" sz="20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00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معرفی محصول دانش بنیان شرکت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590800"/>
            <a:ext cx="477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گوسفند اصلاح شده ژنتیکی با نام تجاری لرشیپ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08" y="457200"/>
            <a:ext cx="715383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معرفی طرح دانش بنیان جهت اخذ تسهیلات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4117" cy="4724400"/>
          </a:xfrm>
        </p:spPr>
        <p:txBody>
          <a:bodyPr>
            <a:normAutofit/>
          </a:bodyPr>
          <a:lstStyle/>
          <a:p>
            <a:pPr marL="68580" indent="0" algn="r" rtl="1">
              <a:buNone/>
            </a:pPr>
            <a:r>
              <a:rPr lang="fa-IR" dirty="0" smtClean="0"/>
              <a:t>اصلاح نژاد نیازمند اقداماتی زمان بر و هزینه بر است. با شرایط فعلی یک گله مادر با ظرفیت 250 رأس میش مادر نیازمند حداقل 10 میلیارد هزینه در گردش می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1143000"/>
          </a:xfrm>
        </p:spPr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تصاویر محصول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/>
          <a:stretch/>
        </p:blipFill>
        <p:spPr>
          <a:xfrm rot="5400000">
            <a:off x="138111" y="1995489"/>
            <a:ext cx="4953002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6667" r="15556" b="5845"/>
          <a:stretch/>
        </p:blipFill>
        <p:spPr>
          <a:xfrm>
            <a:off x="4731571" y="1447799"/>
            <a:ext cx="2716581" cy="4953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87630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دامهای ابتدایی با دنبه بسیار بزرگ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0998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دامهای فعلی با دنبه بسیار کوچک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10000" b="24321"/>
          <a:stretch/>
        </p:blipFill>
        <p:spPr>
          <a:xfrm rot="5400000">
            <a:off x="-902494" y="2350294"/>
            <a:ext cx="5638800" cy="2919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4" y="875434"/>
            <a:ext cx="5081540" cy="2858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10562" b="14074"/>
          <a:stretch/>
        </p:blipFill>
        <p:spPr>
          <a:xfrm>
            <a:off x="3330314" y="2895600"/>
            <a:ext cx="5181601" cy="34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0" y="151482"/>
            <a:ext cx="7997900" cy="1143000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تصاویر کارخانه/ کارگاه ( یا نقشه چیدمان یا جانمایی تجهیزات)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0" t="41666" r="31260" b="32292"/>
          <a:stretch/>
        </p:blipFill>
        <p:spPr>
          <a:xfrm>
            <a:off x="633482" y="1294482"/>
            <a:ext cx="6148318" cy="247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59" t="36458" r="31845" b="38542"/>
          <a:stretch/>
        </p:blipFill>
        <p:spPr>
          <a:xfrm>
            <a:off x="633482" y="3808278"/>
            <a:ext cx="6681718" cy="25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512</TotalTime>
  <Words>557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 Nazanin</vt:lpstr>
      <vt:lpstr>B Titr</vt:lpstr>
      <vt:lpstr>Century Gothic</vt:lpstr>
      <vt:lpstr>Mitra</vt:lpstr>
      <vt:lpstr>Tahoma</vt:lpstr>
      <vt:lpstr>Wingdings 2</vt:lpstr>
      <vt:lpstr>Austin</vt:lpstr>
      <vt:lpstr>بسمه تعالی  </vt:lpstr>
      <vt:lpstr>معرفی</vt:lpstr>
      <vt:lpstr>اطلاعات اولیه</vt:lpstr>
      <vt:lpstr>اعضاء شرکت معرفی</vt:lpstr>
      <vt:lpstr>معرفی محصول دانش بنیان شرکت</vt:lpstr>
      <vt:lpstr>معرفی طرح دانش بنیان جهت اخذ تسهیلات</vt:lpstr>
      <vt:lpstr>تصاویر محصول</vt:lpstr>
      <vt:lpstr>دامهای فعلی با دنبه بسیار کوچک</vt:lpstr>
      <vt:lpstr>تصاویر کارخانه/ کارگاه ( یا نقشه چیدمان یا جانمایی تجهیزات)</vt:lpstr>
      <vt:lpstr>PowerPoint Presentation</vt:lpstr>
      <vt:lpstr>ظرفیت سالانه تولید برای هر محصول با توجه به ظرفیت اسمی و عملی تجهیزات</vt:lpstr>
      <vt:lpstr>پروژه‌های انجام شده و جاری</vt:lpstr>
      <vt:lpstr>بازار هدف محصول</vt:lpstr>
      <vt:lpstr>هزینه های تخمینی طرح</vt:lpstr>
      <vt:lpstr>برنامه اجرایی، زمان بندی</vt:lpstr>
      <vt:lpstr>مبلغ و نوع تسهیلات جمع بندی شده در جلسه پذیرش بعنوان پیشنهاد اولیه به شرکت های دانش بنیان عرضه می گردد و به معنی تصویب تلقی نمی گردد.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Zahra Yar Ahmadi</dc:creator>
  <cp:lastModifiedBy>SETIN</cp:lastModifiedBy>
  <cp:revision>68</cp:revision>
  <dcterms:created xsi:type="dcterms:W3CDTF">2006-08-16T00:00:00Z</dcterms:created>
  <dcterms:modified xsi:type="dcterms:W3CDTF">2021-11-14T11:59:27Z</dcterms:modified>
</cp:coreProperties>
</file>